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9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E52C97-2087-49EE-B16E-2AE572F8637D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C74C32-5EFB-4127-8024-31803BB5F3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247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C74C32-5EFB-4127-8024-31803BB5F34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280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C7DE8E-644B-12F4-EC27-A393B1C346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9A6DD5-B6CA-CA2F-FF98-0A7A10E9B0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AD813A-1564-F36F-1B58-13972713D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6B9E-E674-4CB2-BEED-B0D17A81AFE3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C4BE03-507C-DF26-2E77-82E3C7BCD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7C6640-0772-CFAF-5A1A-E44540C80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EA563-7091-417A-918F-414C67DF6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346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FAC7C-BED5-FCA8-3F04-0ECE73D5C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04D545-219E-68FB-2246-860FB81747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408D07-DE1B-B196-6D1E-01A7914E65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6B9E-E674-4CB2-BEED-B0D17A81AFE3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17355F-6407-96C2-2A52-30E19354F4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910660-7E07-86D0-560C-ECB5FB003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EA563-7091-417A-918F-414C67DF6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7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A46CC0F-FC78-4C93-D0A5-C877185590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197F4C-4D75-95BF-EB14-6050D478E0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DA981E-C811-2F23-6808-12BB65253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6B9E-E674-4CB2-BEED-B0D17A81AFE3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402D3C-2AF5-EDCE-8F72-47F28346E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D67E52-39B3-63F1-2749-36462F70B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EA563-7091-417A-918F-414C67DF6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074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2BF57E-201E-3E05-F7C9-5746523B2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3C540A-124C-58FF-7438-C5DFF0C2E7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782838-EB89-2906-FB87-9B66A56B4F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6B9E-E674-4CB2-BEED-B0D17A81AFE3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29583D-18D8-A65C-29C9-A7C4EA0C5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DC5017-DB0B-B793-705E-5CA37F5A2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EA563-7091-417A-918F-414C67DF6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844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8FD63-EDAF-593D-204C-AAD110B641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5047CC-1357-39E1-CD47-7E61E9F9A2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D9D968-8CB9-8022-44FF-97193AF60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6B9E-E674-4CB2-BEED-B0D17A81AFE3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3819F5-EC6D-4C59-4D29-4E9295683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DD3B8A-4086-6167-3307-7D85045BE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EA563-7091-417A-918F-414C67DF6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409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484F46-68D4-CECD-62D6-36625BB69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249B75-1E31-0052-ED07-A8BC1E00CC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6582F6-2E1A-BBBB-9D07-8EA44307D7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2256F5-49AC-7DB8-D922-D5946EE57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6B9E-E674-4CB2-BEED-B0D17A81AFE3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383FE9-81CA-3195-F2F2-96341CBE6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1670FB-D0BC-64A7-0904-DC482EF40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EA563-7091-417A-918F-414C67DF6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185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401B1-E900-A91D-EDE1-2DF81BB92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7416F7-79D4-2226-93EB-51A71D8E7E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F7C9FA-05FC-798C-315A-CABDA5EEA5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90E681-EE97-89AE-95D5-4F6A7D7885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259DE4-CD41-8FDF-A891-5FDA478890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A0D191E-7DAB-53F9-1277-4DF093C79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6B9E-E674-4CB2-BEED-B0D17A81AFE3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DDEAF2-D73D-9BA2-6800-9FCD9B141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9DF7E8-384E-7D3C-60DF-529D8CD02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EA563-7091-417A-918F-414C67DF6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89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437916-EC85-F796-60E0-84C44F1B73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214779-4949-5668-C217-7746350039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6B9E-E674-4CB2-BEED-B0D17A81AFE3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9F16BA-0F1F-4216-AD7D-0B3B5521F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C2F870-1C4A-7B25-6EF5-5F10D07A9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EA563-7091-417A-918F-414C67DF6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159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3B980F-22E5-E3EB-CFFE-A93B29D54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6B9E-E674-4CB2-BEED-B0D17A81AFE3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C3922A-6E44-3FA5-963E-1EC7B1408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DE6348-B88C-61AB-602D-957BB0921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EA563-7091-417A-918F-414C67DF6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47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42881B-1D94-C8D3-227C-00A196A5C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0B6E10-A412-B968-56EE-336A8CD449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99AC3E-14B1-2977-C5BE-7D39EBB6A8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91D6AB-AC9E-1655-DA78-04B552C38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6B9E-E674-4CB2-BEED-B0D17A81AFE3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A43B03-9D8E-F354-C0D8-AF42C3C1A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BA82CD-6916-CB36-6F27-28C8E876D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EA563-7091-417A-918F-414C67DF6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48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06032-D1BB-FC08-91A2-32F9FC001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811159-9E67-ACD9-2CE3-46BD4B9A28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A2EBB7-ABBF-2CE2-8369-9408708DB2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32A766-FB2B-A3CB-A82B-23632D754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6B9E-E674-4CB2-BEED-B0D17A81AFE3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50BBCD-4CA4-E0BB-E08A-800FC8D95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E093C9-9013-B676-CA07-F63BF6593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EA563-7091-417A-918F-414C67DF6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478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43D64FF-EB97-1A16-35F1-5C1FCD779F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32B9D3-068E-6910-E4E8-021D76A946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5DD315-BFF6-B863-AD66-DB56013F3D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AB6B9E-E674-4CB2-BEED-B0D17A81AFE3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2F7E68-95FD-7A26-07EC-E237B1F4F1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7D9F2B-25A7-877E-7898-B5CDF45684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44EA563-7091-417A-918F-414C67DF6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690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7321838-1DE6-630A-5F3C-8C01E778722B}"/>
              </a:ext>
            </a:extLst>
          </p:cNvPr>
          <p:cNvSpPr/>
          <p:nvPr/>
        </p:nvSpPr>
        <p:spPr>
          <a:xfrm>
            <a:off x="914400" y="932688"/>
            <a:ext cx="10932160" cy="4654296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3B3ABBB-E138-A0AD-C710-807A2F9DA235}"/>
              </a:ext>
            </a:extLst>
          </p:cNvPr>
          <p:cNvSpPr/>
          <p:nvPr/>
        </p:nvSpPr>
        <p:spPr>
          <a:xfrm>
            <a:off x="2733040" y="1253744"/>
            <a:ext cx="2082800" cy="401218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44D655D-4B06-6924-9AAE-7C2E8474032D}"/>
              </a:ext>
            </a:extLst>
          </p:cNvPr>
          <p:cNvSpPr/>
          <p:nvPr/>
        </p:nvSpPr>
        <p:spPr>
          <a:xfrm>
            <a:off x="4956233" y="1253744"/>
            <a:ext cx="2082800" cy="401218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4F27FB8-E7E8-BF01-7CBC-B84C5D4AF847}"/>
              </a:ext>
            </a:extLst>
          </p:cNvPr>
          <p:cNvSpPr/>
          <p:nvPr/>
        </p:nvSpPr>
        <p:spPr>
          <a:xfrm>
            <a:off x="7179426" y="1253744"/>
            <a:ext cx="2082800" cy="401218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58ECBC2-268E-79AE-C2FB-B54C499AC27A}"/>
              </a:ext>
            </a:extLst>
          </p:cNvPr>
          <p:cNvSpPr/>
          <p:nvPr/>
        </p:nvSpPr>
        <p:spPr>
          <a:xfrm>
            <a:off x="9402619" y="1253744"/>
            <a:ext cx="2082800" cy="401218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B2905FA-937B-753D-3A6A-2040EA1D9F6C}"/>
              </a:ext>
            </a:extLst>
          </p:cNvPr>
          <p:cNvSpPr/>
          <p:nvPr/>
        </p:nvSpPr>
        <p:spPr>
          <a:xfrm>
            <a:off x="2855422" y="2059928"/>
            <a:ext cx="1838036" cy="56701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Platform Architecture &amp; Governance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81C4FA9D-E923-4C38-F3ED-FCD524F99965}"/>
              </a:ext>
            </a:extLst>
          </p:cNvPr>
          <p:cNvSpPr/>
          <p:nvPr/>
        </p:nvSpPr>
        <p:spPr>
          <a:xfrm>
            <a:off x="2855422" y="2725127"/>
            <a:ext cx="1838036" cy="466072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Event &amp; Incident Management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889B25D5-74E5-FEEA-6DA8-2913955272B7}"/>
              </a:ext>
            </a:extLst>
          </p:cNvPr>
          <p:cNvSpPr/>
          <p:nvPr/>
        </p:nvSpPr>
        <p:spPr>
          <a:xfrm>
            <a:off x="2855422" y="3293469"/>
            <a:ext cx="1838036" cy="634074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Provisioning &amp; Configuration Management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3DBB508-1B8A-19B4-247B-488416274F31}"/>
              </a:ext>
            </a:extLst>
          </p:cNvPr>
          <p:cNvSpPr/>
          <p:nvPr/>
        </p:nvSpPr>
        <p:spPr>
          <a:xfrm>
            <a:off x="2855422" y="3976146"/>
            <a:ext cx="1838036" cy="5051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Availability &amp; Business Continuity Management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DDFBBBE-64FF-91D2-ADB4-A9A99E017809}"/>
              </a:ext>
            </a:extLst>
          </p:cNvPr>
          <p:cNvSpPr txBox="1"/>
          <p:nvPr/>
        </p:nvSpPr>
        <p:spPr>
          <a:xfrm>
            <a:off x="2728422" y="1411768"/>
            <a:ext cx="22278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Core</a:t>
            </a:r>
          </a:p>
          <a:p>
            <a:pPr algn="ctr"/>
            <a:r>
              <a:rPr lang="en-US" sz="1600" dirty="0"/>
              <a:t>Operations Functions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EB415E1-3BFA-5B83-DF3A-B9E6D99F890C}"/>
              </a:ext>
            </a:extLst>
          </p:cNvPr>
          <p:cNvSpPr txBox="1"/>
          <p:nvPr/>
        </p:nvSpPr>
        <p:spPr>
          <a:xfrm>
            <a:off x="4815840" y="1411767"/>
            <a:ext cx="22278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Security &amp; Control Functions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B31288F7-1ACE-0FE4-9D8F-FFBA5EB373CC}"/>
              </a:ext>
            </a:extLst>
          </p:cNvPr>
          <p:cNvSpPr/>
          <p:nvPr/>
        </p:nvSpPr>
        <p:spPr>
          <a:xfrm>
            <a:off x="5095240" y="2012781"/>
            <a:ext cx="1838036" cy="472378"/>
          </a:xfrm>
          <a:prstGeom prst="round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Change Management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B394A3B0-C061-4EE7-8987-4C62E02F610B}"/>
              </a:ext>
            </a:extLst>
          </p:cNvPr>
          <p:cNvSpPr/>
          <p:nvPr/>
        </p:nvSpPr>
        <p:spPr>
          <a:xfrm>
            <a:off x="5095240" y="2531745"/>
            <a:ext cx="1838036" cy="434701"/>
          </a:xfrm>
          <a:prstGeom prst="round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Asset Management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B0C9000C-6222-405D-34F1-64FBD674741B}"/>
              </a:ext>
            </a:extLst>
          </p:cNvPr>
          <p:cNvSpPr/>
          <p:nvPr/>
        </p:nvSpPr>
        <p:spPr>
          <a:xfrm>
            <a:off x="5095240" y="3061691"/>
            <a:ext cx="1838036" cy="451621"/>
          </a:xfrm>
          <a:prstGeom prst="round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Identity &amp; Access Management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7859D30E-4248-B123-637F-C87BD0625781}"/>
              </a:ext>
            </a:extLst>
          </p:cNvPr>
          <p:cNvSpPr/>
          <p:nvPr/>
        </p:nvSpPr>
        <p:spPr>
          <a:xfrm>
            <a:off x="5095240" y="3599411"/>
            <a:ext cx="1838036" cy="370703"/>
          </a:xfrm>
          <a:prstGeom prst="round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Security Management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421B24F-2D99-709B-2D35-65241C474EF0}"/>
              </a:ext>
            </a:extLst>
          </p:cNvPr>
          <p:cNvSpPr txBox="1"/>
          <p:nvPr/>
        </p:nvSpPr>
        <p:spPr>
          <a:xfrm>
            <a:off x="7088909" y="1304278"/>
            <a:ext cx="22278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Business </a:t>
            </a:r>
          </a:p>
          <a:p>
            <a:pPr algn="ctr"/>
            <a:r>
              <a:rPr lang="en-US" sz="1600" dirty="0"/>
              <a:t>Management Functions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F352275-80C3-1CB3-FD2E-4731417AD2A3}"/>
              </a:ext>
            </a:extLst>
          </p:cNvPr>
          <p:cNvSpPr/>
          <p:nvPr/>
        </p:nvSpPr>
        <p:spPr>
          <a:xfrm>
            <a:off x="7283797" y="2185810"/>
            <a:ext cx="1838036" cy="44113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/>
              <a:t>FinOps Management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33256BDF-CC34-6513-FE38-777D5A1B8CE4}"/>
              </a:ext>
            </a:extLst>
          </p:cNvPr>
          <p:cNvSpPr/>
          <p:nvPr/>
        </p:nvSpPr>
        <p:spPr>
          <a:xfrm>
            <a:off x="7283797" y="2671820"/>
            <a:ext cx="1838036" cy="46607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/>
              <a:t>Capacity Planning &amp; Forecasting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E8CC0620-D3B6-FAED-6AF7-F2A1B5C8DCAA}"/>
              </a:ext>
            </a:extLst>
          </p:cNvPr>
          <p:cNvSpPr/>
          <p:nvPr/>
        </p:nvSpPr>
        <p:spPr>
          <a:xfrm>
            <a:off x="7283796" y="3189953"/>
            <a:ext cx="1838036" cy="46607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/>
              <a:t>Organizational Change Management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7D663AAB-0A8E-B925-6459-26DAEBF5D03B}"/>
              </a:ext>
            </a:extLst>
          </p:cNvPr>
          <p:cNvSpPr/>
          <p:nvPr/>
        </p:nvSpPr>
        <p:spPr>
          <a:xfrm>
            <a:off x="7301808" y="3689635"/>
            <a:ext cx="1838036" cy="45072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/>
              <a:t>Vendor Management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E0BDCD0-84E9-8134-2329-F377E5F73BBF}"/>
              </a:ext>
            </a:extLst>
          </p:cNvPr>
          <p:cNvSpPr txBox="1"/>
          <p:nvPr/>
        </p:nvSpPr>
        <p:spPr>
          <a:xfrm>
            <a:off x="9257608" y="1354813"/>
            <a:ext cx="22278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Supporting </a:t>
            </a:r>
          </a:p>
          <a:p>
            <a:pPr algn="ctr"/>
            <a:r>
              <a:rPr lang="en-US" sz="1600" dirty="0"/>
              <a:t>Functions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2904DC65-4E6D-CD78-00A6-0B750FA14E01}"/>
              </a:ext>
            </a:extLst>
          </p:cNvPr>
          <p:cNvSpPr/>
          <p:nvPr/>
        </p:nvSpPr>
        <p:spPr>
          <a:xfrm>
            <a:off x="9511608" y="2087466"/>
            <a:ext cx="1838036" cy="68312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Reporting &amp; Analytics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65463EE5-565C-98F8-6104-34FA035E68F1}"/>
              </a:ext>
            </a:extLst>
          </p:cNvPr>
          <p:cNvSpPr/>
          <p:nvPr/>
        </p:nvSpPr>
        <p:spPr>
          <a:xfrm>
            <a:off x="9511608" y="2830191"/>
            <a:ext cx="1838036" cy="68312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Continuous Improvement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B4AF2A99-A73B-7FF2-9DA1-0FA0ABBF1BA7}"/>
              </a:ext>
            </a:extLst>
          </p:cNvPr>
          <p:cNvSpPr/>
          <p:nvPr/>
        </p:nvSpPr>
        <p:spPr>
          <a:xfrm>
            <a:off x="9511608" y="3611934"/>
            <a:ext cx="1838036" cy="6408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Application Lifecycle Management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A4F0805-8C61-7026-993E-4CAA90DC10B0}"/>
              </a:ext>
            </a:extLst>
          </p:cNvPr>
          <p:cNvSpPr/>
          <p:nvPr/>
        </p:nvSpPr>
        <p:spPr>
          <a:xfrm>
            <a:off x="2855422" y="4529915"/>
            <a:ext cx="1838036" cy="401683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Monitoring &amp; Observability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33A9BF8-C510-E1D8-0BF9-ED76364B20A6}"/>
              </a:ext>
            </a:extLst>
          </p:cNvPr>
          <p:cNvSpPr/>
          <p:nvPr/>
        </p:nvSpPr>
        <p:spPr>
          <a:xfrm>
            <a:off x="5095240" y="4057943"/>
            <a:ext cx="1838036" cy="370703"/>
          </a:xfrm>
          <a:prstGeom prst="round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Compliance &amp; Risk Management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E2F237-81E2-CC21-9B15-E12D36D5F051}"/>
              </a:ext>
            </a:extLst>
          </p:cNvPr>
          <p:cNvSpPr/>
          <p:nvPr/>
        </p:nvSpPr>
        <p:spPr>
          <a:xfrm>
            <a:off x="5095240" y="4550029"/>
            <a:ext cx="1838036" cy="491403"/>
          </a:xfrm>
          <a:prstGeom prst="round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Data Governance &amp; Sovereignty Management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CF26CA-07FA-D597-2DDF-2C1D7CF94836}"/>
              </a:ext>
            </a:extLst>
          </p:cNvPr>
          <p:cNvSpPr/>
          <p:nvPr/>
        </p:nvSpPr>
        <p:spPr>
          <a:xfrm>
            <a:off x="7301808" y="4185278"/>
            <a:ext cx="1838036" cy="45072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/>
              <a:t>Sustainability Management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C6DD102-FE63-C70E-CC64-D8530EDF4325}"/>
              </a:ext>
            </a:extLst>
          </p:cNvPr>
          <p:cNvSpPr/>
          <p:nvPr/>
        </p:nvSpPr>
        <p:spPr>
          <a:xfrm>
            <a:off x="7301808" y="4712805"/>
            <a:ext cx="1838036" cy="38559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/>
              <a:t>Cloud Value Maximization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C9307D8-23A8-1CE0-AE84-F6772854CB83}"/>
              </a:ext>
            </a:extLst>
          </p:cNvPr>
          <p:cNvSpPr/>
          <p:nvPr/>
        </p:nvSpPr>
        <p:spPr>
          <a:xfrm>
            <a:off x="9511608" y="4310550"/>
            <a:ext cx="1838036" cy="62104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AI/ML Operations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E19B131-86E3-5D2A-DD8D-2CFEF59AF8D2}"/>
              </a:ext>
            </a:extLst>
          </p:cNvPr>
          <p:cNvSpPr txBox="1"/>
          <p:nvPr/>
        </p:nvSpPr>
        <p:spPr>
          <a:xfrm>
            <a:off x="1084810" y="4269091"/>
            <a:ext cx="16029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PROCESS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113FC7E9-24D8-C69D-8D58-FDED3FC497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851" y="2177279"/>
            <a:ext cx="1171739" cy="1838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416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AC95C8B-8AFB-1A9B-D3AA-B79842DF2212}"/>
              </a:ext>
            </a:extLst>
          </p:cNvPr>
          <p:cNvSpPr/>
          <p:nvPr/>
        </p:nvSpPr>
        <p:spPr>
          <a:xfrm>
            <a:off x="7531358" y="2657338"/>
            <a:ext cx="347472" cy="310896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EB61CD8-7373-AAF4-498F-8B66D7F2DC8A}"/>
              </a:ext>
            </a:extLst>
          </p:cNvPr>
          <p:cNvSpPr/>
          <p:nvPr/>
        </p:nvSpPr>
        <p:spPr>
          <a:xfrm>
            <a:off x="7531358" y="3419338"/>
            <a:ext cx="347472" cy="310896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EBC5556-B5E3-97A5-27A1-9E765E8C1C22}"/>
              </a:ext>
            </a:extLst>
          </p:cNvPr>
          <p:cNvSpPr/>
          <p:nvPr/>
        </p:nvSpPr>
        <p:spPr>
          <a:xfrm>
            <a:off x="7579002" y="5109383"/>
            <a:ext cx="347472" cy="31089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FC02BBE5-C59E-377F-0A9E-22B34758E392}"/>
              </a:ext>
            </a:extLst>
          </p:cNvPr>
          <p:cNvSpPr/>
          <p:nvPr/>
        </p:nvSpPr>
        <p:spPr>
          <a:xfrm>
            <a:off x="2806123" y="2941229"/>
            <a:ext cx="420624" cy="448056"/>
          </a:xfrm>
          <a:prstGeom prst="diamond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BE934C4-1749-C4AC-05CF-CFC3F0A7EB76}"/>
              </a:ext>
            </a:extLst>
          </p:cNvPr>
          <p:cNvSpPr/>
          <p:nvPr/>
        </p:nvSpPr>
        <p:spPr>
          <a:xfrm>
            <a:off x="1832357" y="4469563"/>
            <a:ext cx="347472" cy="310896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33B0BA6-2512-8FB1-39F8-62D481D17F51}"/>
              </a:ext>
            </a:extLst>
          </p:cNvPr>
          <p:cNvSpPr/>
          <p:nvPr/>
        </p:nvSpPr>
        <p:spPr>
          <a:xfrm>
            <a:off x="1832357" y="5225487"/>
            <a:ext cx="347472" cy="310896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EAC60C5-B0E9-25AB-DBF7-62D1F5EC3C42}"/>
              </a:ext>
            </a:extLst>
          </p:cNvPr>
          <p:cNvSpPr/>
          <p:nvPr/>
        </p:nvSpPr>
        <p:spPr>
          <a:xfrm>
            <a:off x="7490728" y="514800"/>
            <a:ext cx="347472" cy="310896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7ECB674-4C8B-EAF6-2C58-0A00D7285DDC}"/>
              </a:ext>
            </a:extLst>
          </p:cNvPr>
          <p:cNvSpPr/>
          <p:nvPr/>
        </p:nvSpPr>
        <p:spPr>
          <a:xfrm>
            <a:off x="7518160" y="1276800"/>
            <a:ext cx="347472" cy="310896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2467E8-CC99-BC6C-6234-8E5E0F919D06}"/>
              </a:ext>
            </a:extLst>
          </p:cNvPr>
          <p:cNvSpPr txBox="1"/>
          <p:nvPr/>
        </p:nvSpPr>
        <p:spPr>
          <a:xfrm>
            <a:off x="7330708" y="817503"/>
            <a:ext cx="10149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Rehost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674396-0CC6-B9F9-5295-55C57DA6CB7B}"/>
              </a:ext>
            </a:extLst>
          </p:cNvPr>
          <p:cNvSpPr txBox="1"/>
          <p:nvPr/>
        </p:nvSpPr>
        <p:spPr>
          <a:xfrm>
            <a:off x="7276606" y="1571876"/>
            <a:ext cx="11978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Relocate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CA7E4D9-DA6B-39C2-30F0-6B5723AA5536}"/>
              </a:ext>
            </a:extLst>
          </p:cNvPr>
          <p:cNvSpPr txBox="1"/>
          <p:nvPr/>
        </p:nvSpPr>
        <p:spPr>
          <a:xfrm>
            <a:off x="7220462" y="2922585"/>
            <a:ext cx="13533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Replatform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9080179-E4BE-07FB-94A2-A1A22BBD0FAB}"/>
              </a:ext>
            </a:extLst>
          </p:cNvPr>
          <p:cNvSpPr txBox="1"/>
          <p:nvPr/>
        </p:nvSpPr>
        <p:spPr>
          <a:xfrm>
            <a:off x="7105400" y="3704564"/>
            <a:ext cx="1409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Repurchase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8C00045-4636-D722-1B62-7078026C056D}"/>
              </a:ext>
            </a:extLst>
          </p:cNvPr>
          <p:cNvSpPr txBox="1"/>
          <p:nvPr/>
        </p:nvSpPr>
        <p:spPr>
          <a:xfrm>
            <a:off x="1687577" y="4784049"/>
            <a:ext cx="8412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Retire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BEBBD11-4180-4148-8C52-2AADC37ADF1F}"/>
              </a:ext>
            </a:extLst>
          </p:cNvPr>
          <p:cNvSpPr txBox="1"/>
          <p:nvPr/>
        </p:nvSpPr>
        <p:spPr>
          <a:xfrm>
            <a:off x="1649271" y="5554431"/>
            <a:ext cx="8412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Retain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3992166-B890-DED5-C444-67967B95111C}"/>
              </a:ext>
            </a:extLst>
          </p:cNvPr>
          <p:cNvSpPr txBox="1"/>
          <p:nvPr/>
        </p:nvSpPr>
        <p:spPr>
          <a:xfrm>
            <a:off x="7310411" y="5391974"/>
            <a:ext cx="1409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Refactor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538DA11-4CC0-102F-0067-DCE4B5F4BAE3}"/>
              </a:ext>
            </a:extLst>
          </p:cNvPr>
          <p:cNvSpPr txBox="1"/>
          <p:nvPr/>
        </p:nvSpPr>
        <p:spPr>
          <a:xfrm>
            <a:off x="4439829" y="1372740"/>
            <a:ext cx="1124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Sustain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9471227-AA05-4B06-DDEC-97354294E5CA}"/>
              </a:ext>
            </a:extLst>
          </p:cNvPr>
          <p:cNvSpPr txBox="1"/>
          <p:nvPr/>
        </p:nvSpPr>
        <p:spPr>
          <a:xfrm>
            <a:off x="4357780" y="3675816"/>
            <a:ext cx="1124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Optimize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D146DA3-DD48-BDF9-F931-66EF69C15C71}"/>
              </a:ext>
            </a:extLst>
          </p:cNvPr>
          <p:cNvSpPr txBox="1"/>
          <p:nvPr/>
        </p:nvSpPr>
        <p:spPr>
          <a:xfrm>
            <a:off x="4547958" y="5679727"/>
            <a:ext cx="1124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Grow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4ED4764-81F5-0934-4545-9EA2C3B83516}"/>
              </a:ext>
            </a:extLst>
          </p:cNvPr>
          <p:cNvCxnSpPr>
            <a:cxnSpLocks/>
            <a:endCxn id="11" idx="1"/>
          </p:cNvCxnSpPr>
          <p:nvPr/>
        </p:nvCxnSpPr>
        <p:spPr>
          <a:xfrm>
            <a:off x="6503176" y="670248"/>
            <a:ext cx="98755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A2B5B458-B3E6-B4AB-367F-8AA501394253}"/>
              </a:ext>
            </a:extLst>
          </p:cNvPr>
          <p:cNvCxnSpPr>
            <a:cxnSpLocks/>
          </p:cNvCxnSpPr>
          <p:nvPr/>
        </p:nvCxnSpPr>
        <p:spPr>
          <a:xfrm>
            <a:off x="6503176" y="1418532"/>
            <a:ext cx="99669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6FC2F8BC-0A27-1C07-1018-EEBC59B40817}"/>
              </a:ext>
            </a:extLst>
          </p:cNvPr>
          <p:cNvCxnSpPr>
            <a:cxnSpLocks/>
          </p:cNvCxnSpPr>
          <p:nvPr/>
        </p:nvCxnSpPr>
        <p:spPr>
          <a:xfrm>
            <a:off x="6543806" y="2797546"/>
            <a:ext cx="98755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0F7ECD82-52EF-574F-DFC8-08B3C2831B2F}"/>
              </a:ext>
            </a:extLst>
          </p:cNvPr>
          <p:cNvCxnSpPr>
            <a:cxnSpLocks/>
          </p:cNvCxnSpPr>
          <p:nvPr/>
        </p:nvCxnSpPr>
        <p:spPr>
          <a:xfrm>
            <a:off x="6543806" y="3541258"/>
            <a:ext cx="98755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C4859E8C-4C2B-E310-EDCC-644B4CAE4512}"/>
              </a:ext>
            </a:extLst>
          </p:cNvPr>
          <p:cNvCxnSpPr>
            <a:cxnSpLocks/>
            <a:stCxn id="30" idx="3"/>
            <a:endCxn id="6" idx="1"/>
          </p:cNvCxnSpPr>
          <p:nvPr/>
        </p:nvCxnSpPr>
        <p:spPr>
          <a:xfrm flipV="1">
            <a:off x="5281484" y="5264831"/>
            <a:ext cx="2297518" cy="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E86AD525-47CC-58DE-A0A5-48D5FC55C149}"/>
              </a:ext>
            </a:extLst>
          </p:cNvPr>
          <p:cNvCxnSpPr>
            <a:cxnSpLocks/>
          </p:cNvCxnSpPr>
          <p:nvPr/>
        </p:nvCxnSpPr>
        <p:spPr>
          <a:xfrm>
            <a:off x="6512320" y="661105"/>
            <a:ext cx="0" cy="75742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0841209D-39CC-F9EB-58C1-0EBE7A7560F7}"/>
              </a:ext>
            </a:extLst>
          </p:cNvPr>
          <p:cNvCxnSpPr>
            <a:cxnSpLocks/>
          </p:cNvCxnSpPr>
          <p:nvPr/>
        </p:nvCxnSpPr>
        <p:spPr>
          <a:xfrm>
            <a:off x="6555808" y="2808023"/>
            <a:ext cx="0" cy="72847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3CD0ABE5-BB74-1083-4378-C78085DFF24E}"/>
              </a:ext>
            </a:extLst>
          </p:cNvPr>
          <p:cNvCxnSpPr>
            <a:cxnSpLocks/>
            <a:stCxn id="3" idx="3"/>
          </p:cNvCxnSpPr>
          <p:nvPr/>
        </p:nvCxnSpPr>
        <p:spPr>
          <a:xfrm>
            <a:off x="5274684" y="998028"/>
            <a:ext cx="1237636" cy="1679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6B5DFA10-0862-B823-AD14-D9EFD223AA26}"/>
              </a:ext>
            </a:extLst>
          </p:cNvPr>
          <p:cNvCxnSpPr>
            <a:cxnSpLocks/>
            <a:stCxn id="23" idx="3"/>
          </p:cNvCxnSpPr>
          <p:nvPr/>
        </p:nvCxnSpPr>
        <p:spPr>
          <a:xfrm>
            <a:off x="5220829" y="3150446"/>
            <a:ext cx="1332121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D66ED3F0-C38E-12A4-66F5-B9FE0018A092}"/>
              </a:ext>
            </a:extLst>
          </p:cNvPr>
          <p:cNvSpPr txBox="1"/>
          <p:nvPr/>
        </p:nvSpPr>
        <p:spPr>
          <a:xfrm>
            <a:off x="2490519" y="3338485"/>
            <a:ext cx="13959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Determine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64BB856-2EEF-47A4-44C3-02FBE014AE06}"/>
              </a:ext>
            </a:extLst>
          </p:cNvPr>
          <p:cNvSpPr txBox="1"/>
          <p:nvPr/>
        </p:nvSpPr>
        <p:spPr>
          <a:xfrm>
            <a:off x="1222955" y="3438229"/>
            <a:ext cx="12001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Discover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222501A7-302F-7E1F-4A23-8ABA83AD71BA}"/>
              </a:ext>
            </a:extLst>
          </p:cNvPr>
          <p:cNvCxnSpPr>
            <a:cxnSpLocks/>
          </p:cNvCxnSpPr>
          <p:nvPr/>
        </p:nvCxnSpPr>
        <p:spPr>
          <a:xfrm>
            <a:off x="3026030" y="3574786"/>
            <a:ext cx="0" cy="183856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409FE130-B893-FABA-D2B5-2C2E4A7B7DE1}"/>
              </a:ext>
            </a:extLst>
          </p:cNvPr>
          <p:cNvCxnSpPr>
            <a:cxnSpLocks/>
            <a:endCxn id="9" idx="3"/>
          </p:cNvCxnSpPr>
          <p:nvPr/>
        </p:nvCxnSpPr>
        <p:spPr>
          <a:xfrm flipH="1">
            <a:off x="2179829" y="4625011"/>
            <a:ext cx="846201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3D96806D-CA17-681B-0128-AFE16796E28E}"/>
              </a:ext>
            </a:extLst>
          </p:cNvPr>
          <p:cNvCxnSpPr>
            <a:cxnSpLocks/>
          </p:cNvCxnSpPr>
          <p:nvPr/>
        </p:nvCxnSpPr>
        <p:spPr>
          <a:xfrm flipH="1">
            <a:off x="2185213" y="5413348"/>
            <a:ext cx="846201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0E93D369-F437-1CF9-7211-18AFAB3A5C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6367" y="550290"/>
            <a:ext cx="838317" cy="89547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DE8099F-3593-38CC-93B8-B0F75076FA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7302" y="2693182"/>
            <a:ext cx="733527" cy="91452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D412639E-7304-4CB0-A3E5-2256CC23E9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7347" y="4893691"/>
            <a:ext cx="804137" cy="742281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4D021458-3DBF-3AA0-830E-0EB8FEB561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06019" y="100647"/>
            <a:ext cx="2036003" cy="1860233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B3BB4D96-3027-9B33-2869-81A953EF908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83185" y="2264978"/>
            <a:ext cx="2028386" cy="1887216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6E7E6CCE-E26B-FF3D-4B89-6A3CD69FE9E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69306" y="4299064"/>
            <a:ext cx="2012538" cy="1887216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F38E95B6-8769-6E85-791C-0D0A13ECA99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44843" y="2904207"/>
            <a:ext cx="558927" cy="550328"/>
          </a:xfrm>
          <a:prstGeom prst="rect">
            <a:avLst/>
          </a:prstGeom>
        </p:spPr>
      </p:pic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5459ED6D-305F-17FF-15B5-F90DDAA0413D}"/>
              </a:ext>
            </a:extLst>
          </p:cNvPr>
          <p:cNvCxnSpPr>
            <a:stCxn id="86" idx="3"/>
            <a:endCxn id="7" idx="1"/>
          </p:cNvCxnSpPr>
          <p:nvPr/>
        </p:nvCxnSpPr>
        <p:spPr>
          <a:xfrm flipV="1">
            <a:off x="1903770" y="3165257"/>
            <a:ext cx="902353" cy="1411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Connector: Elbow 89">
            <a:extLst>
              <a:ext uri="{FF2B5EF4-FFF2-40B4-BE49-F238E27FC236}">
                <a16:creationId xmlns:a16="http://schemas.microsoft.com/office/drawing/2014/main" id="{FEC3ABBA-8040-22FB-C14F-7E8566438D6D}"/>
              </a:ext>
            </a:extLst>
          </p:cNvPr>
          <p:cNvCxnSpPr>
            <a:stCxn id="7" idx="3"/>
            <a:endCxn id="3" idx="1"/>
          </p:cNvCxnSpPr>
          <p:nvPr/>
        </p:nvCxnSpPr>
        <p:spPr>
          <a:xfrm flipV="1">
            <a:off x="3226747" y="998028"/>
            <a:ext cx="1209620" cy="2167229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7" name="Connector: Elbow 96">
            <a:extLst>
              <a:ext uri="{FF2B5EF4-FFF2-40B4-BE49-F238E27FC236}">
                <a16:creationId xmlns:a16="http://schemas.microsoft.com/office/drawing/2014/main" id="{2FA8B8CB-6DCC-9843-273F-40214732641D}"/>
              </a:ext>
            </a:extLst>
          </p:cNvPr>
          <p:cNvCxnSpPr>
            <a:cxnSpLocks/>
          </p:cNvCxnSpPr>
          <p:nvPr/>
        </p:nvCxnSpPr>
        <p:spPr>
          <a:xfrm rot="16200000" flipH="1">
            <a:off x="3116961" y="3873967"/>
            <a:ext cx="2114384" cy="667345"/>
          </a:xfrm>
          <a:prstGeom prst="bentConnector3">
            <a:avLst>
              <a:gd name="adj1" fmla="val 99974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446AC30A-8291-A7A2-3542-CB1518FEBCBD}"/>
              </a:ext>
            </a:extLst>
          </p:cNvPr>
          <p:cNvCxnSpPr>
            <a:stCxn id="11" idx="3"/>
          </p:cNvCxnSpPr>
          <p:nvPr/>
        </p:nvCxnSpPr>
        <p:spPr>
          <a:xfrm flipV="1">
            <a:off x="7838200" y="661105"/>
            <a:ext cx="1244985" cy="914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1781F86B-D369-04DE-DFAB-1DA20E653667}"/>
              </a:ext>
            </a:extLst>
          </p:cNvPr>
          <p:cNvCxnSpPr>
            <a:cxnSpLocks/>
            <a:stCxn id="12" idx="3"/>
          </p:cNvCxnSpPr>
          <p:nvPr/>
        </p:nvCxnSpPr>
        <p:spPr>
          <a:xfrm>
            <a:off x="7865632" y="1432248"/>
            <a:ext cx="121755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Arrow Connector 124">
            <a:extLst>
              <a:ext uri="{FF2B5EF4-FFF2-40B4-BE49-F238E27FC236}">
                <a16:creationId xmlns:a16="http://schemas.microsoft.com/office/drawing/2014/main" id="{5E62AF8B-699D-2B87-7164-E3F79570150B}"/>
              </a:ext>
            </a:extLst>
          </p:cNvPr>
          <p:cNvCxnSpPr>
            <a:cxnSpLocks/>
            <a:stCxn id="4" idx="3"/>
          </p:cNvCxnSpPr>
          <p:nvPr/>
        </p:nvCxnSpPr>
        <p:spPr>
          <a:xfrm>
            <a:off x="7878830" y="2812786"/>
            <a:ext cx="119047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>
            <a:extLst>
              <a:ext uri="{FF2B5EF4-FFF2-40B4-BE49-F238E27FC236}">
                <a16:creationId xmlns:a16="http://schemas.microsoft.com/office/drawing/2014/main" id="{D29706AB-6847-747B-95AD-37588A0BE929}"/>
              </a:ext>
            </a:extLst>
          </p:cNvPr>
          <p:cNvCxnSpPr>
            <a:stCxn id="5" idx="3"/>
          </p:cNvCxnSpPr>
          <p:nvPr/>
        </p:nvCxnSpPr>
        <p:spPr>
          <a:xfrm>
            <a:off x="7878830" y="3574786"/>
            <a:ext cx="122718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>
            <a:extLst>
              <a:ext uri="{FF2B5EF4-FFF2-40B4-BE49-F238E27FC236}">
                <a16:creationId xmlns:a16="http://schemas.microsoft.com/office/drawing/2014/main" id="{8959E008-116C-5808-845F-A19E34040116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7926474" y="5264831"/>
            <a:ext cx="107528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>
            <a:extLst>
              <a:ext uri="{FF2B5EF4-FFF2-40B4-BE49-F238E27FC236}">
                <a16:creationId xmlns:a16="http://schemas.microsoft.com/office/drawing/2014/main" id="{6AAAC50C-B27C-41E9-1EE6-C1D660F03976}"/>
              </a:ext>
            </a:extLst>
          </p:cNvPr>
          <p:cNvCxnSpPr>
            <a:cxnSpLocks/>
            <a:endCxn id="23" idx="1"/>
          </p:cNvCxnSpPr>
          <p:nvPr/>
        </p:nvCxnSpPr>
        <p:spPr>
          <a:xfrm flipV="1">
            <a:off x="3840479" y="3150446"/>
            <a:ext cx="646823" cy="1481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9" name="Rectangle 138">
            <a:extLst>
              <a:ext uri="{FF2B5EF4-FFF2-40B4-BE49-F238E27FC236}">
                <a16:creationId xmlns:a16="http://schemas.microsoft.com/office/drawing/2014/main" id="{F16FDB53-03AB-2DB8-9B2A-4A6F870A64E4}"/>
              </a:ext>
            </a:extLst>
          </p:cNvPr>
          <p:cNvSpPr/>
          <p:nvPr/>
        </p:nvSpPr>
        <p:spPr>
          <a:xfrm>
            <a:off x="5549093" y="6075262"/>
            <a:ext cx="347472" cy="310896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83229914-8AA8-1D72-B2F2-4125D3FD5FBF}"/>
              </a:ext>
            </a:extLst>
          </p:cNvPr>
          <p:cNvSpPr/>
          <p:nvPr/>
        </p:nvSpPr>
        <p:spPr>
          <a:xfrm>
            <a:off x="6275819" y="6075262"/>
            <a:ext cx="347472" cy="310896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7650C983-8272-C4E0-8079-C3648BD1687D}"/>
              </a:ext>
            </a:extLst>
          </p:cNvPr>
          <p:cNvSpPr/>
          <p:nvPr/>
        </p:nvSpPr>
        <p:spPr>
          <a:xfrm>
            <a:off x="7036607" y="6070739"/>
            <a:ext cx="347472" cy="310896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8AE1F7DB-B1F9-B2A1-CAF1-83C2E03B4CD9}"/>
              </a:ext>
            </a:extLst>
          </p:cNvPr>
          <p:cNvSpPr/>
          <p:nvPr/>
        </p:nvSpPr>
        <p:spPr>
          <a:xfrm>
            <a:off x="7778749" y="6070739"/>
            <a:ext cx="347472" cy="31089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1E55FE84-0B2C-06FD-653F-A6B85B5F916E}"/>
              </a:ext>
            </a:extLst>
          </p:cNvPr>
          <p:cNvSpPr txBox="1"/>
          <p:nvPr/>
        </p:nvSpPr>
        <p:spPr>
          <a:xfrm>
            <a:off x="5457845" y="6353650"/>
            <a:ext cx="667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Lift </a:t>
            </a:r>
          </a:p>
          <a:p>
            <a:r>
              <a:rPr lang="en-US" sz="1200" dirty="0"/>
              <a:t>&amp; Shift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ACCA9C6A-3513-B0F9-0875-540A97DBD733}"/>
              </a:ext>
            </a:extLst>
          </p:cNvPr>
          <p:cNvSpPr txBox="1"/>
          <p:nvPr/>
        </p:nvSpPr>
        <p:spPr>
          <a:xfrm>
            <a:off x="6177056" y="6366305"/>
            <a:ext cx="9841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Lift</a:t>
            </a:r>
          </a:p>
          <a:p>
            <a:r>
              <a:rPr lang="en-US" sz="1200" dirty="0"/>
              <a:t>&amp; Reshape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53F80885-B7DE-B679-3663-CC907DC090C9}"/>
              </a:ext>
            </a:extLst>
          </p:cNvPr>
          <p:cNvSpPr txBox="1"/>
          <p:nvPr/>
        </p:nvSpPr>
        <p:spPr>
          <a:xfrm>
            <a:off x="6969049" y="6353650"/>
            <a:ext cx="830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Drop</a:t>
            </a:r>
          </a:p>
          <a:p>
            <a:r>
              <a:rPr lang="en-US" sz="1200" dirty="0"/>
              <a:t>&amp; Shop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12CDD0BB-8199-F609-0BA3-2C5634D924AC}"/>
              </a:ext>
            </a:extLst>
          </p:cNvPr>
          <p:cNvSpPr txBox="1"/>
          <p:nvPr/>
        </p:nvSpPr>
        <p:spPr>
          <a:xfrm>
            <a:off x="7711191" y="6366304"/>
            <a:ext cx="9950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Rearchitect</a:t>
            </a:r>
          </a:p>
        </p:txBody>
      </p:sp>
    </p:spTree>
    <p:extLst>
      <p:ext uri="{BB962C8B-B14F-4D97-AF65-F5344CB8AC3E}">
        <p14:creationId xmlns:p14="http://schemas.microsoft.com/office/powerpoint/2010/main" val="3087614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B35D3F-01B8-3B14-725E-80ECDAAD24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F214EA8-696F-7D98-09A9-87C75E89EF21}"/>
              </a:ext>
            </a:extLst>
          </p:cNvPr>
          <p:cNvSpPr/>
          <p:nvPr/>
        </p:nvSpPr>
        <p:spPr>
          <a:xfrm>
            <a:off x="2559304" y="1922145"/>
            <a:ext cx="1444752" cy="281635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0CB71EE-B23A-6400-2A65-48783763AB7F}"/>
              </a:ext>
            </a:extLst>
          </p:cNvPr>
          <p:cNvSpPr/>
          <p:nvPr/>
        </p:nvSpPr>
        <p:spPr>
          <a:xfrm>
            <a:off x="1035304" y="1958721"/>
            <a:ext cx="1444752" cy="1371600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Dev Team/COTS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B6F3713-0C9B-A861-B228-204E09A18DC5}"/>
              </a:ext>
            </a:extLst>
          </p:cNvPr>
          <p:cNvSpPr/>
          <p:nvPr/>
        </p:nvSpPr>
        <p:spPr>
          <a:xfrm>
            <a:off x="2733991" y="2066163"/>
            <a:ext cx="1095375" cy="80924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App Ops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1E3BC5A-FF2F-0BF1-A73F-F2B3FFC2B4EA}"/>
              </a:ext>
            </a:extLst>
          </p:cNvPr>
          <p:cNvSpPr/>
          <p:nvPr/>
        </p:nvSpPr>
        <p:spPr>
          <a:xfrm>
            <a:off x="1026921" y="3366897"/>
            <a:ext cx="1444752" cy="13716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Cloud Platform Engineering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5F3CE3-7BD6-D77C-2E48-74C4D0D3BB2D}"/>
              </a:ext>
            </a:extLst>
          </p:cNvPr>
          <p:cNvSpPr/>
          <p:nvPr/>
        </p:nvSpPr>
        <p:spPr>
          <a:xfrm>
            <a:off x="2733991" y="3568065"/>
            <a:ext cx="1095375" cy="80924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Platform Ops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903B2FB-DA93-1FDF-A141-D6F297EC0A43}"/>
              </a:ext>
            </a:extLst>
          </p:cNvPr>
          <p:cNvSpPr/>
          <p:nvPr/>
        </p:nvSpPr>
        <p:spPr>
          <a:xfrm>
            <a:off x="1035304" y="1711833"/>
            <a:ext cx="1444752" cy="21031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Engineering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EAEF108-C41B-C1E5-3030-69980157DAB1}"/>
              </a:ext>
            </a:extLst>
          </p:cNvPr>
          <p:cNvSpPr/>
          <p:nvPr/>
        </p:nvSpPr>
        <p:spPr>
          <a:xfrm>
            <a:off x="2559304" y="1711833"/>
            <a:ext cx="1444752" cy="21031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Operations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392996-F608-82BF-3105-85A0AC755C00}"/>
              </a:ext>
            </a:extLst>
          </p:cNvPr>
          <p:cNvSpPr/>
          <p:nvPr/>
        </p:nvSpPr>
        <p:spPr>
          <a:xfrm rot="16200000">
            <a:off x="165100" y="2539365"/>
            <a:ext cx="1371600" cy="21031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Application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C0084AD-D833-3A93-15EB-CA29B7F98954}"/>
              </a:ext>
            </a:extLst>
          </p:cNvPr>
          <p:cNvSpPr/>
          <p:nvPr/>
        </p:nvSpPr>
        <p:spPr>
          <a:xfrm rot="16200000">
            <a:off x="165100" y="3947541"/>
            <a:ext cx="1371600" cy="21031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Platform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78F86EC-2089-0A74-C3F1-6E05D46FA277}"/>
              </a:ext>
            </a:extLst>
          </p:cNvPr>
          <p:cNvSpPr txBox="1"/>
          <p:nvPr/>
        </p:nvSpPr>
        <p:spPr>
          <a:xfrm>
            <a:off x="2813241" y="3085719"/>
            <a:ext cx="1270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Cloud Ops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6FE05759-7C6F-0E39-39BC-D57063C918D8}"/>
              </a:ext>
            </a:extLst>
          </p:cNvPr>
          <p:cNvSpPr/>
          <p:nvPr/>
        </p:nvSpPr>
        <p:spPr>
          <a:xfrm>
            <a:off x="2253552" y="3085719"/>
            <a:ext cx="472058" cy="454914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9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CE6BE95-B3A0-4FC0-20EC-3E54AE05E4FC}"/>
              </a:ext>
            </a:extLst>
          </p:cNvPr>
          <p:cNvSpPr txBox="1"/>
          <p:nvPr/>
        </p:nvSpPr>
        <p:spPr>
          <a:xfrm>
            <a:off x="2215452" y="3158490"/>
            <a:ext cx="9429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</a:rPr>
              <a:t>ITSM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48ACE26-FAAD-D9A2-03E0-224DA2BBAEA6}"/>
              </a:ext>
            </a:extLst>
          </p:cNvPr>
          <p:cNvSpPr/>
          <p:nvPr/>
        </p:nvSpPr>
        <p:spPr>
          <a:xfrm>
            <a:off x="4761674" y="1958721"/>
            <a:ext cx="2968751" cy="1371600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Dev Team/COTS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D6D224B-E85D-A043-45B9-57397AC16DB2}"/>
              </a:ext>
            </a:extLst>
          </p:cNvPr>
          <p:cNvSpPr/>
          <p:nvPr/>
        </p:nvSpPr>
        <p:spPr>
          <a:xfrm>
            <a:off x="4753291" y="3366897"/>
            <a:ext cx="2977135" cy="13716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Cloud Platform Engineering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2534029-61F0-A017-AD5C-39F421D2F7CE}"/>
              </a:ext>
            </a:extLst>
          </p:cNvPr>
          <p:cNvSpPr/>
          <p:nvPr/>
        </p:nvSpPr>
        <p:spPr>
          <a:xfrm>
            <a:off x="4761675" y="1711833"/>
            <a:ext cx="1444752" cy="21031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Engineering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0B6E69D-510F-D3F1-D2D4-F4A653855AEC}"/>
              </a:ext>
            </a:extLst>
          </p:cNvPr>
          <p:cNvSpPr/>
          <p:nvPr/>
        </p:nvSpPr>
        <p:spPr>
          <a:xfrm>
            <a:off x="6285675" y="1711833"/>
            <a:ext cx="1444752" cy="21031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Operations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F275915-38BD-ECC5-D8DF-0641DAA91EAB}"/>
              </a:ext>
            </a:extLst>
          </p:cNvPr>
          <p:cNvSpPr/>
          <p:nvPr/>
        </p:nvSpPr>
        <p:spPr>
          <a:xfrm rot="16200000">
            <a:off x="3891471" y="2539365"/>
            <a:ext cx="1371600" cy="21031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Application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5BA8738-77CB-DF20-7CA6-F06A65BB7205}"/>
              </a:ext>
            </a:extLst>
          </p:cNvPr>
          <p:cNvSpPr/>
          <p:nvPr/>
        </p:nvSpPr>
        <p:spPr>
          <a:xfrm rot="16200000">
            <a:off x="3891471" y="3947541"/>
            <a:ext cx="1371600" cy="21031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Platform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571E03C7-8C13-46FE-5BA0-AB4263749382}"/>
              </a:ext>
            </a:extLst>
          </p:cNvPr>
          <p:cNvSpPr/>
          <p:nvPr/>
        </p:nvSpPr>
        <p:spPr>
          <a:xfrm>
            <a:off x="5979923" y="3085719"/>
            <a:ext cx="472058" cy="454914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9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BF0A20C-10CB-70B0-8D77-287B8B7D0346}"/>
              </a:ext>
            </a:extLst>
          </p:cNvPr>
          <p:cNvSpPr txBox="1"/>
          <p:nvPr/>
        </p:nvSpPr>
        <p:spPr>
          <a:xfrm>
            <a:off x="5941823" y="3158490"/>
            <a:ext cx="9429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</a:rPr>
              <a:t>ITSM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CC376E9-F746-D71C-F59B-D53BEBCFB08C}"/>
              </a:ext>
            </a:extLst>
          </p:cNvPr>
          <p:cNvSpPr/>
          <p:nvPr/>
        </p:nvSpPr>
        <p:spPr>
          <a:xfrm>
            <a:off x="8630920" y="1958721"/>
            <a:ext cx="2968751" cy="2372487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F0E6931-D2D6-8AAC-307E-3D9BE10015B2}"/>
              </a:ext>
            </a:extLst>
          </p:cNvPr>
          <p:cNvSpPr/>
          <p:nvPr/>
        </p:nvSpPr>
        <p:spPr>
          <a:xfrm>
            <a:off x="8622537" y="4367782"/>
            <a:ext cx="2977135" cy="37071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Cloud Platform Engineering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74E4D13-4A6F-ECE2-E03D-21DF7444C9A6}"/>
              </a:ext>
            </a:extLst>
          </p:cNvPr>
          <p:cNvSpPr/>
          <p:nvPr/>
        </p:nvSpPr>
        <p:spPr>
          <a:xfrm>
            <a:off x="8630921" y="1711834"/>
            <a:ext cx="1444752" cy="21031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Engineering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7732277-7482-F368-5316-687B7A955350}"/>
              </a:ext>
            </a:extLst>
          </p:cNvPr>
          <p:cNvSpPr/>
          <p:nvPr/>
        </p:nvSpPr>
        <p:spPr>
          <a:xfrm>
            <a:off x="10154921" y="1711834"/>
            <a:ext cx="1444752" cy="21031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Operations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9718205-911F-A4E1-C2FE-211E61E1E057}"/>
              </a:ext>
            </a:extLst>
          </p:cNvPr>
          <p:cNvSpPr/>
          <p:nvPr/>
        </p:nvSpPr>
        <p:spPr>
          <a:xfrm rot="16200000">
            <a:off x="7760717" y="2539366"/>
            <a:ext cx="1371600" cy="21031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Application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ACE560E-E261-907E-F3DA-EFB82E363EE4}"/>
              </a:ext>
            </a:extLst>
          </p:cNvPr>
          <p:cNvSpPr/>
          <p:nvPr/>
        </p:nvSpPr>
        <p:spPr>
          <a:xfrm rot="16200000">
            <a:off x="7760717" y="3947542"/>
            <a:ext cx="1371600" cy="21031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Platform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DF2302DA-C839-A25A-5CBD-0BE5AE014B39}"/>
              </a:ext>
            </a:extLst>
          </p:cNvPr>
          <p:cNvSpPr/>
          <p:nvPr/>
        </p:nvSpPr>
        <p:spPr>
          <a:xfrm>
            <a:off x="9849169" y="3085720"/>
            <a:ext cx="472058" cy="454914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9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3B65CF8-AD5D-4102-6B52-FEB45937C4C2}"/>
              </a:ext>
            </a:extLst>
          </p:cNvPr>
          <p:cNvSpPr txBox="1"/>
          <p:nvPr/>
        </p:nvSpPr>
        <p:spPr>
          <a:xfrm>
            <a:off x="9811069" y="3158491"/>
            <a:ext cx="9429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</a:rPr>
              <a:t>ITSM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B93FB51-8A6D-4F00-47D7-9A78CBB7C764}"/>
              </a:ext>
            </a:extLst>
          </p:cNvPr>
          <p:cNvSpPr txBox="1"/>
          <p:nvPr/>
        </p:nvSpPr>
        <p:spPr>
          <a:xfrm>
            <a:off x="9238425" y="2293551"/>
            <a:ext cx="18329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</a:rPr>
              <a:t>Dev Team/COTS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2EB0541-BE52-3609-62CE-FC0EA84998A7}"/>
              </a:ext>
            </a:extLst>
          </p:cNvPr>
          <p:cNvSpPr/>
          <p:nvPr/>
        </p:nvSpPr>
        <p:spPr>
          <a:xfrm>
            <a:off x="745743" y="4836160"/>
            <a:ext cx="3258313" cy="35115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Transitional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B838864-82DE-E012-DC30-2180BAE29683}"/>
              </a:ext>
            </a:extLst>
          </p:cNvPr>
          <p:cNvSpPr/>
          <p:nvPr/>
        </p:nvSpPr>
        <p:spPr>
          <a:xfrm>
            <a:off x="4577270" y="4802822"/>
            <a:ext cx="3258313" cy="35115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Strategic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AD374EB-073F-E90D-514A-CBBE9DB435F0}"/>
              </a:ext>
            </a:extLst>
          </p:cNvPr>
          <p:cNvSpPr/>
          <p:nvPr/>
        </p:nvSpPr>
        <p:spPr>
          <a:xfrm>
            <a:off x="8341358" y="4802822"/>
            <a:ext cx="3258313" cy="35115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Strategic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513D3CE-B5E5-9244-4D4D-1BE8D51131EF}"/>
              </a:ext>
            </a:extLst>
          </p:cNvPr>
          <p:cNvSpPr txBox="1"/>
          <p:nvPr/>
        </p:nvSpPr>
        <p:spPr>
          <a:xfrm>
            <a:off x="2030349" y="977246"/>
            <a:ext cx="1124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Sustain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923EDAC9-29F7-7429-C8AA-ADBAABF140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6887" y="154796"/>
            <a:ext cx="838317" cy="895475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2C8D9D39-EF6D-F9C6-17D1-4156169E2CE0}"/>
              </a:ext>
            </a:extLst>
          </p:cNvPr>
          <p:cNvSpPr txBox="1"/>
          <p:nvPr/>
        </p:nvSpPr>
        <p:spPr>
          <a:xfrm>
            <a:off x="5710141" y="1068281"/>
            <a:ext cx="1124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Optimize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9A1A2950-BA14-BE11-8062-E083FCFA51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9663" y="85647"/>
            <a:ext cx="733527" cy="914528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69CD3235-7207-E279-7F16-6B0D94C20697}"/>
              </a:ext>
            </a:extLst>
          </p:cNvPr>
          <p:cNvSpPr txBox="1"/>
          <p:nvPr/>
        </p:nvSpPr>
        <p:spPr>
          <a:xfrm>
            <a:off x="9625966" y="960879"/>
            <a:ext cx="1124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Grow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980CC4BC-6F21-B0BC-D741-CC6AFE90AA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5355" y="174843"/>
            <a:ext cx="804137" cy="742281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AD829915-5ED6-77A5-7005-5FCEBDCE75FB}"/>
              </a:ext>
            </a:extLst>
          </p:cNvPr>
          <p:cNvSpPr txBox="1"/>
          <p:nvPr/>
        </p:nvSpPr>
        <p:spPr>
          <a:xfrm>
            <a:off x="1619076" y="1194289"/>
            <a:ext cx="231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“Traditional Ops”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CB2014B-F94C-3F63-4482-3ED4A19A7ED2}"/>
              </a:ext>
            </a:extLst>
          </p:cNvPr>
          <p:cNvSpPr txBox="1"/>
          <p:nvPr/>
        </p:nvSpPr>
        <p:spPr>
          <a:xfrm>
            <a:off x="5476114" y="1276049"/>
            <a:ext cx="231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“CloudOps”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FD12C69-B25D-6363-BE94-BA7691047152}"/>
              </a:ext>
            </a:extLst>
          </p:cNvPr>
          <p:cNvSpPr txBox="1"/>
          <p:nvPr/>
        </p:nvSpPr>
        <p:spPr>
          <a:xfrm>
            <a:off x="9389933" y="1197663"/>
            <a:ext cx="231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“DevOps”</a:t>
            </a:r>
          </a:p>
        </p:txBody>
      </p:sp>
    </p:spTree>
    <p:extLst>
      <p:ext uri="{BB962C8B-B14F-4D97-AF65-F5344CB8AC3E}">
        <p14:creationId xmlns:p14="http://schemas.microsoft.com/office/powerpoint/2010/main" val="2519900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1489</TotalTime>
  <Words>161</Words>
  <Application>Microsoft Office PowerPoint</Application>
  <PresentationFormat>Widescreen</PresentationFormat>
  <Paragraphs>82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>Amazon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Lingamallu, Phani</dc:creator>
  <cp:lastModifiedBy>Lingamallu, Phani</cp:lastModifiedBy>
  <cp:revision>38</cp:revision>
  <dcterms:created xsi:type="dcterms:W3CDTF">2025-06-30T19:49:08Z</dcterms:created>
  <dcterms:modified xsi:type="dcterms:W3CDTF">2025-07-16T14:03:38Z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929eed6f-34eb-4453-9f97-09510b9b219f_Enabled">
    <vt:lpwstr>true</vt:lpwstr>
  </property>
  <property fmtid="{D5CDD505-2E9C-101B-9397-08002B2CF9AE}" pid="3" name="MSIP_Label_929eed6f-34eb-4453-9f97-09510b9b219f_SetDate">
    <vt:lpwstr>2025-06-30T20:13:05Z</vt:lpwstr>
  </property>
  <property fmtid="{D5CDD505-2E9C-101B-9397-08002B2CF9AE}" pid="4" name="MSIP_Label_929eed6f-34eb-4453-9f97-09510b9b219f_Method">
    <vt:lpwstr>Standard</vt:lpwstr>
  </property>
  <property fmtid="{D5CDD505-2E9C-101B-9397-08002B2CF9AE}" pid="5" name="MSIP_Label_929eed6f-34eb-4453-9f97-09510b9b219f_Name">
    <vt:lpwstr>Amazon Pending_Classification</vt:lpwstr>
  </property>
  <property fmtid="{D5CDD505-2E9C-101B-9397-08002B2CF9AE}" pid="6" name="MSIP_Label_929eed6f-34eb-4453-9f97-09510b9b219f_SiteId">
    <vt:lpwstr>5280104a-472d-4538-9ccf-1e1d0efe8b1b</vt:lpwstr>
  </property>
  <property fmtid="{D5CDD505-2E9C-101B-9397-08002B2CF9AE}" pid="7" name="MSIP_Label_929eed6f-34eb-4453-9f97-09510b9b219f_ActionId">
    <vt:lpwstr>f85250cf-da98-492e-9c86-3ab937a0bcba</vt:lpwstr>
  </property>
  <property fmtid="{D5CDD505-2E9C-101B-9397-08002B2CF9AE}" pid="8" name="MSIP_Label_929eed6f-34eb-4453-9f97-09510b9b219f_ContentBits">
    <vt:lpwstr>0</vt:lpwstr>
  </property>
  <property fmtid="{D5CDD505-2E9C-101B-9397-08002B2CF9AE}" pid="9" name="MSIP_Label_929eed6f-34eb-4453-9f97-09510b9b219f_Tag">
    <vt:lpwstr>10, 3, 0, 1</vt:lpwstr>
  </property>
</Properties>
</file>