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79" r:id="rId1"/>
  </p:sldMasterIdLst>
  <p:notesMasterIdLst>
    <p:notesMasterId r:id="rId8"/>
  </p:notesMasterIdLst>
  <p:handoutMasterIdLst>
    <p:handoutMasterId r:id="rId9"/>
  </p:handoutMasterIdLst>
  <p:sldIdLst>
    <p:sldId id="2147468856" r:id="rId2"/>
    <p:sldId id="2147468834" r:id="rId3"/>
    <p:sldId id="2147468833" r:id="rId4"/>
    <p:sldId id="2147468829" r:id="rId5"/>
    <p:sldId id="2147468839" r:id="rId6"/>
    <p:sldId id="2147468857" r:id="rId7"/>
  </p:sldIdLst>
  <p:sldSz cx="17068800" cy="9601200"/>
  <p:notesSz cx="6858000" cy="9144000"/>
  <p:embeddedFontLst>
    <p:embeddedFont>
      <p:font typeface="Amazon Ember" panose="020B0603020204020204" pitchFamily="34" charset="0"/>
      <p:regular r:id="rId10"/>
      <p:bold r:id="rId11"/>
      <p:italic r:id="rId12"/>
      <p:boldItalic r:id="rId13"/>
    </p:embeddedFont>
    <p:embeddedFont>
      <p:font typeface="Amazon Ember Display" panose="020F0603020204020204" pitchFamily="34" charset="0"/>
      <p:regular r:id="rId14"/>
      <p:bold r:id="rId15"/>
      <p:italic r:id="rId16"/>
      <p:boldItalic r:id="rId17"/>
    </p:embeddedFont>
    <p:embeddedFont>
      <p:font typeface="Amazon Ember Light" panose="020B0403020204020204" pitchFamily="34" charset="0"/>
      <p:regular r:id="rId18"/>
      <p:italic r:id="rId19"/>
    </p:embeddedFont>
  </p:embeddedFontLst>
  <p:defaultTextStyle>
    <a:defPPr>
      <a:defRPr lang="en-US"/>
    </a:defPPr>
    <a:lvl1pPr marL="0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yden, Shannon" initials="DS" lastIdx="1" clrIdx="0">
    <p:extLst>
      <p:ext uri="{19B8F6BF-5375-455C-9EA6-DF929625EA0E}">
        <p15:presenceInfo xmlns:p15="http://schemas.microsoft.com/office/powerpoint/2012/main" userId="S-1-5-21-1407069837-2091007605-538272213-39364416" providerId="AD"/>
      </p:ext>
    </p:extLst>
  </p:cmAuthor>
  <p:cmAuthor id="2" name="Strom, Hilary" initials="SH" lastIdx="1" clrIdx="1">
    <p:extLst>
      <p:ext uri="{19B8F6BF-5375-455C-9EA6-DF929625EA0E}">
        <p15:presenceInfo xmlns:p15="http://schemas.microsoft.com/office/powerpoint/2012/main" userId="S-1-5-21-1407069837-2091007605-538272213-413045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232F3E"/>
    <a:srgbClr val="EE1B93"/>
    <a:srgbClr val="0000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63" autoAdjust="0"/>
    <p:restoredTop sz="93883" autoAdjust="0"/>
  </p:normalViewPr>
  <p:slideViewPr>
    <p:cSldViewPr snapToGrid="0">
      <p:cViewPr>
        <p:scale>
          <a:sx n="66" d="100"/>
          <a:sy n="66" d="100"/>
        </p:scale>
        <p:origin x="18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30B3F9-42E9-426B-B3D2-D6012D7491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C71F7584-9745-40DA-BD49-9A41A97B2D2E}" type="slidenum">
              <a:rPr lang="en-US" sz="1000" smtClean="0"/>
              <a:pPr algn="ctr"/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1292530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457200"/>
            <a:ext cx="5978525" cy="3363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19100" y="4197679"/>
            <a:ext cx="6000750" cy="432880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/>
            </a:lvl1pPr>
          </a:lstStyle>
          <a:p>
            <a:fld id="{A3D89E5F-BEEF-42A1-A57B-E5A736D511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7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913" rtl="0" eaLnBrk="1" latinLnBrk="0" hangingPunct="1">
      <a:spcAft>
        <a:spcPts val="401"/>
      </a:spcAft>
      <a:defRPr sz="1604" kern="1200">
        <a:solidFill>
          <a:schemeClr val="tx1"/>
        </a:solidFill>
        <a:latin typeface="+mn-lt"/>
        <a:ea typeface="+mn-ea"/>
        <a:cs typeface="+mn-cs"/>
      </a:defRPr>
    </a:lvl1pPr>
    <a:lvl2pPr marL="301235" indent="-142133" algn="l" defTabSz="1221913" rtl="0" eaLnBrk="1" latinLnBrk="0" hangingPunct="1">
      <a:spcAft>
        <a:spcPts val="401"/>
      </a:spcAft>
      <a:buFont typeface="Arial" panose="020B0604020202020204" pitchFamily="34" charset="0"/>
      <a:buChar char="•"/>
      <a:defRPr sz="1604" kern="1200">
        <a:solidFill>
          <a:schemeClr val="tx1"/>
        </a:solidFill>
        <a:latin typeface="+mn-lt"/>
        <a:ea typeface="+mn-ea"/>
        <a:cs typeface="+mn-cs"/>
      </a:defRPr>
    </a:lvl2pPr>
    <a:lvl3pPr marL="619442" indent="-159104" algn="l" defTabSz="1221913" rtl="0" eaLnBrk="1" latinLnBrk="0" hangingPunct="1">
      <a:spcAft>
        <a:spcPts val="401"/>
      </a:spcAft>
      <a:buFont typeface="Arial" panose="020B0604020202020204" pitchFamily="34" charset="0"/>
      <a:buChar char="•"/>
      <a:defRPr sz="1604" kern="1200">
        <a:solidFill>
          <a:schemeClr val="tx1"/>
        </a:solidFill>
        <a:latin typeface="+mn-lt"/>
        <a:ea typeface="+mn-ea"/>
        <a:cs typeface="+mn-cs"/>
      </a:defRPr>
    </a:lvl3pPr>
    <a:lvl4pPr marL="999169" indent="-159104" algn="l" defTabSz="1221913" rtl="0" eaLnBrk="1" latinLnBrk="0" hangingPunct="1">
      <a:spcAft>
        <a:spcPts val="401"/>
      </a:spcAft>
      <a:buFont typeface="Arial" panose="020B0604020202020204" pitchFamily="34" charset="0"/>
      <a:buChar char="•"/>
      <a:defRPr sz="1604" kern="1200">
        <a:solidFill>
          <a:schemeClr val="tx1"/>
        </a:solidFill>
        <a:latin typeface="+mn-lt"/>
        <a:ea typeface="+mn-ea"/>
        <a:cs typeface="+mn-cs"/>
      </a:defRPr>
    </a:lvl4pPr>
    <a:lvl5pPr marL="1300404" indent="-156982" algn="l" defTabSz="1221913" rtl="0" eaLnBrk="1" latinLnBrk="0" hangingPunct="1">
      <a:spcAft>
        <a:spcPts val="401"/>
      </a:spcAft>
      <a:buFont typeface="Arial" panose="020B0604020202020204" pitchFamily="34" charset="0"/>
      <a:buChar char="•"/>
      <a:defRPr sz="1604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pos="2160" userDrawn="1">
          <p15:clr>
            <a:srgbClr val="F26B43"/>
          </p15:clr>
        </p15:guide>
        <p15:guide id="2" orient="horz" pos="2880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4056" userDrawn="1">
          <p15:clr>
            <a:srgbClr val="F26B43"/>
          </p15:clr>
        </p15:guide>
        <p15:guide id="5" orient="horz" pos="288" userDrawn="1">
          <p15:clr>
            <a:srgbClr val="F26B43"/>
          </p15:clr>
        </p15:guide>
        <p15:guide id="6" orient="horz" pos="264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9738" y="457200"/>
            <a:ext cx="5978525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ProTip</a:t>
            </a:r>
            <a:r>
              <a:rPr lang="en-GB" dirty="0"/>
              <a:t>: Use the Zoom function in Presenter mode when talking through the models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89E5F-BEEF-42A1-A57B-E5A736D51194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zon Ember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mazon Ember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1924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86B726-34C0-4C1C-A252-97930DC77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60096">
              <a:defRPr/>
            </a:pPr>
            <a:fld id="{238B2222-37A4-5449-B1D9-9B13ADA59E84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960096">
                <a:defRPr/>
              </a:pPr>
              <a:t>7/27/2023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3103B0-BAC9-4248-BF05-F8F64F81D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60096"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BB167B-71A0-4735-93B6-5A034F89F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60096">
              <a:defRPr/>
            </a:pPr>
            <a:fld id="{EB4B8DE2-A4E8-46E4-8BBF-D75455EFF32C}" type="slidenum">
              <a:rPr lang="en-US" smtClean="0">
                <a:solidFill>
                  <a:srgbClr val="232F3E"/>
                </a:solidFill>
              </a:rPr>
              <a:pPr defTabSz="960096">
                <a:defRPr/>
              </a:pPr>
              <a:t>‹#›</a:t>
            </a:fld>
            <a:endParaRPr lang="en-US">
              <a:solidFill>
                <a:srgbClr val="232F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25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53440" y="2400301"/>
            <a:ext cx="15361920" cy="2329677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28ABEB-87DF-4979-B8D5-38D09C15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60120">
              <a:defRPr/>
            </a:pPr>
            <a:fld id="{F68F78D1-9721-044C-B65C-A6FC97994CEC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960120">
                <a:defRPr/>
              </a:pPr>
              <a:t>7/27/2023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DE3A9-1F3C-45F4-9F53-543C4B62D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60120"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7DE2B-5658-4ECD-9AB5-497E1D05E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60120">
              <a:defRPr/>
            </a:pPr>
            <a:fld id="{EB4B8DE2-A4E8-46E4-8BBF-D75455EFF32C}" type="slidenum">
              <a:rPr lang="en-US" smtClean="0">
                <a:solidFill>
                  <a:srgbClr val="232F3E"/>
                </a:solidFill>
              </a:rPr>
              <a:pPr defTabSz="960120">
                <a:defRPr/>
              </a:pPr>
              <a:t>‹#›</a:t>
            </a:fld>
            <a:endParaRPr lang="en-US">
              <a:solidFill>
                <a:srgbClr val="232F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03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6CC99-EC41-4647-BD17-9EFC9AA4D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440" y="1280164"/>
            <a:ext cx="15361920" cy="557717"/>
          </a:xfrm>
          <a:prstGeom prst="rect">
            <a:avLst/>
          </a:prstGeom>
        </p:spPr>
        <p:txBody>
          <a:bodyPr vert="horz" wrap="square" lIns="0" tIns="45720" rIns="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928EF9-1BCD-42D2-8B21-6150BBD86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3440" y="2406577"/>
            <a:ext cx="15361920" cy="232967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84D14-2EC8-4252-96DA-F75A75EAF3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73480" y="9734553"/>
            <a:ext cx="38404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0096">
              <a:defRPr/>
            </a:pPr>
            <a:fld id="{3B1EF3D5-2436-9240-B6D0-2048A71FFF33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960096">
                <a:defRPr/>
              </a:pPr>
              <a:t>7/27/2023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B18F2-2506-4A8B-983C-1A77A245E6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54040" y="9734553"/>
            <a:ext cx="576072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0096"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25A29-F4EF-4A12-9095-1B88A1BDD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500880" y="8805304"/>
            <a:ext cx="38404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2"/>
                </a:solidFill>
              </a:defRPr>
            </a:lvl1pPr>
          </a:lstStyle>
          <a:p>
            <a:pPr defTabSz="960096">
              <a:defRPr/>
            </a:pPr>
            <a:fld id="{EB4B8DE2-A4E8-46E4-8BBF-D75455EFF32C}" type="slidenum">
              <a:rPr lang="en-US" smtClean="0">
                <a:solidFill>
                  <a:srgbClr val="232F3E"/>
                </a:solidFill>
              </a:rPr>
              <a:pPr defTabSz="960096">
                <a:defRPr/>
              </a:pPr>
              <a:t>‹#›</a:t>
            </a:fld>
            <a:endParaRPr lang="en-US">
              <a:solidFill>
                <a:srgbClr val="232F3E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3D8171-6606-4DC3-AA28-D2EE5F0EC812}"/>
              </a:ext>
            </a:extLst>
          </p:cNvPr>
          <p:cNvSpPr txBox="1"/>
          <p:nvPr userDrawn="1"/>
        </p:nvSpPr>
        <p:spPr>
          <a:xfrm>
            <a:off x="1597521" y="8945742"/>
            <a:ext cx="4139275" cy="1892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600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30" b="0" i="0" u="none" strike="noStrike" kern="1200" cap="none" spc="0" normalizeH="0" baseline="0" noProof="0" dirty="0">
                <a:ln>
                  <a:noFill/>
                </a:ln>
                <a:solidFill>
                  <a:srgbClr val="232F3E"/>
                </a:solidFill>
                <a:effectLst/>
                <a:uLnTx/>
                <a:uFillTx/>
                <a:latin typeface="Amazon Ember"/>
                <a:ea typeface="+mn-ea"/>
                <a:cs typeface="+mn-cs"/>
              </a:rPr>
              <a:t>© 2022, Amazon Web Services, Inc. or its affiliates. All rights reserved. Amazon Confidential and Trademark.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7F50F9-4909-422B-A8DD-8362E94847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13" y="8873206"/>
            <a:ext cx="512064" cy="30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7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919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60096" rtl="0" eaLnBrk="1" latinLnBrk="0" hangingPunct="1">
        <a:lnSpc>
          <a:spcPct val="90000"/>
        </a:lnSpc>
        <a:spcBef>
          <a:spcPct val="0"/>
        </a:spcBef>
        <a:buNone/>
        <a:defRPr sz="3360" b="1" i="0" kern="1200" baseline="0">
          <a:solidFill>
            <a:schemeClr val="tx2"/>
          </a:solidFill>
          <a:latin typeface="Amazon Ember Display" panose="020F0603020204020204" pitchFamily="34" charset="0"/>
          <a:ea typeface="+mj-ea"/>
          <a:cs typeface="+mj-cs"/>
        </a:defRPr>
      </a:lvl1pPr>
    </p:titleStyle>
    <p:bodyStyle>
      <a:lvl1pPr marL="240024" indent="-240024" algn="l" defTabSz="960096" rtl="0" eaLnBrk="1" latinLnBrk="0" hangingPunct="1">
        <a:lnSpc>
          <a:spcPct val="90000"/>
        </a:lnSpc>
        <a:spcBef>
          <a:spcPts val="0"/>
        </a:spcBef>
        <a:spcAft>
          <a:spcPts val="1260"/>
        </a:spcAft>
        <a:buSzPct val="90000"/>
        <a:buFont typeface="Arial" panose="020B0604020202020204" pitchFamily="34" charset="0"/>
        <a:buChar char="•"/>
        <a:defRPr sz="294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1pPr>
      <a:lvl2pPr marL="540055" indent="-240024" algn="l" defTabSz="960096" rtl="0" eaLnBrk="1" latinLnBrk="0" hangingPunct="1">
        <a:lnSpc>
          <a:spcPct val="90000"/>
        </a:lnSpc>
        <a:spcBef>
          <a:spcPts val="0"/>
        </a:spcBef>
        <a:spcAft>
          <a:spcPts val="1260"/>
        </a:spcAft>
        <a:buSzPct val="90000"/>
        <a:buFont typeface="Wingdings" panose="05000000000000000000" pitchFamily="2" charset="2"/>
        <a:buChar char="§"/>
        <a:defRPr sz="252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2pPr>
      <a:lvl3pPr marL="900091" indent="-240024" algn="l" defTabSz="960096" rtl="0" eaLnBrk="1" latinLnBrk="0" hangingPunct="1">
        <a:lnSpc>
          <a:spcPct val="90000"/>
        </a:lnSpc>
        <a:spcBef>
          <a:spcPts val="0"/>
        </a:spcBef>
        <a:spcAft>
          <a:spcPts val="1260"/>
        </a:spcAft>
        <a:buFont typeface="Amazon Ember" panose="020B0603020204020204" pitchFamily="34" charset="0"/>
        <a:buChar char="–"/>
        <a:defRPr sz="210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3pPr>
      <a:lvl4pPr marL="1081775" indent="-180019" algn="l" defTabSz="960096" rtl="0" eaLnBrk="1" latinLnBrk="0" hangingPunct="1">
        <a:lnSpc>
          <a:spcPct val="90000"/>
        </a:lnSpc>
        <a:spcBef>
          <a:spcPts val="0"/>
        </a:spcBef>
        <a:spcAft>
          <a:spcPts val="1260"/>
        </a:spcAft>
        <a:buFont typeface="Arial" panose="020B0604020202020204" pitchFamily="34" charset="0"/>
        <a:buChar char="•"/>
        <a:defRPr sz="189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4pPr>
      <a:lvl5pPr marL="1261793" indent="-180019" algn="l" defTabSz="960096" rtl="0" eaLnBrk="1" latinLnBrk="0" hangingPunct="1">
        <a:lnSpc>
          <a:spcPct val="90000"/>
        </a:lnSpc>
        <a:spcBef>
          <a:spcPts val="0"/>
        </a:spcBef>
        <a:spcAft>
          <a:spcPts val="1260"/>
        </a:spcAft>
        <a:buFont typeface="Arial" panose="020B0604020202020204" pitchFamily="34" charset="0"/>
        <a:buChar char="•"/>
        <a:defRPr sz="189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5pPr>
      <a:lvl6pPr marL="2640264" indent="-240024" algn="l" defTabSz="96009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12" indent="-240024" algn="l" defTabSz="96009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360" indent="-240024" algn="l" defTabSz="96009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408" indent="-240024" algn="l" defTabSz="96009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48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096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44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92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240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288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336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384" algn="l" defTabSz="960096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2" userDrawn="1">
          <p15:clr>
            <a:srgbClr val="F26B43"/>
          </p15:clr>
        </p15:guide>
        <p15:guide id="2" pos="9728" userDrawn="1">
          <p15:clr>
            <a:srgbClr val="F26B43"/>
          </p15:clr>
        </p15:guide>
        <p15:guide id="3" orient="horz" pos="192" userDrawn="1">
          <p15:clr>
            <a:srgbClr val="F26B43"/>
          </p15:clr>
        </p15:guide>
        <p15:guide id="4" orient="horz" pos="3912" userDrawn="1">
          <p15:clr>
            <a:srgbClr val="F26B43"/>
          </p15:clr>
        </p15:guide>
        <p15:guide id="5" orient="horz" pos="1080" userDrawn="1">
          <p15:clr>
            <a:srgbClr val="F26B43"/>
          </p15:clr>
        </p15:guide>
        <p15:guide id="6" orient="horz" pos="57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6D258D-06F6-4365-8739-A4CCCCDD5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056" y="2895163"/>
            <a:ext cx="9041152" cy="4432176"/>
          </a:xfrm>
          <a:prstGeom prst="rect">
            <a:avLst/>
          </a:prstGeom>
        </p:spPr>
      </p:pic>
      <p:sp>
        <p:nvSpPr>
          <p:cNvPr id="51" name="Title 1">
            <a:extLst>
              <a:ext uri="{FF2B5EF4-FFF2-40B4-BE49-F238E27FC236}">
                <a16:creationId xmlns:a16="http://schemas.microsoft.com/office/drawing/2014/main" id="{31EF0988-C463-4B89-9C9A-7226438411DA}"/>
              </a:ext>
            </a:extLst>
          </p:cNvPr>
          <p:cNvSpPr txBox="1">
            <a:spLocks/>
          </p:cNvSpPr>
          <p:nvPr/>
        </p:nvSpPr>
        <p:spPr>
          <a:xfrm>
            <a:off x="2416913" y="1258316"/>
            <a:ext cx="12234974" cy="944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2"/>
                </a:solidFill>
                <a:latin typeface="Amazon Ember Display" panose="020F0603020204020204" pitchFamily="34" charset="0"/>
                <a:ea typeface="+mj-ea"/>
                <a:cs typeface="+mj-cs"/>
              </a:defRPr>
            </a:lvl1pPr>
          </a:lstStyle>
          <a:p>
            <a:pPr defTabSz="960120"/>
            <a:r>
              <a:rPr lang="en-US" sz="3360" dirty="0">
                <a:solidFill>
                  <a:srgbClr val="232F3E"/>
                </a:solidFill>
              </a:rPr>
              <a:t>AWS Cloud Operating Model Graphic</a:t>
            </a:r>
          </a:p>
        </p:txBody>
      </p:sp>
    </p:spTree>
    <p:extLst>
      <p:ext uri="{BB962C8B-B14F-4D97-AF65-F5344CB8AC3E}">
        <p14:creationId xmlns:p14="http://schemas.microsoft.com/office/powerpoint/2010/main" val="313138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2A0A47-2E66-4CF4-8F0E-EA4C076DF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349" y="2658739"/>
            <a:ext cx="5438103" cy="5310076"/>
          </a:xfrm>
          <a:prstGeom prst="rect">
            <a:avLst/>
          </a:prstGeom>
        </p:spPr>
      </p:pic>
      <p:sp>
        <p:nvSpPr>
          <p:cNvPr id="69" name="Title 1">
            <a:extLst>
              <a:ext uri="{FF2B5EF4-FFF2-40B4-BE49-F238E27FC236}">
                <a16:creationId xmlns:a16="http://schemas.microsoft.com/office/drawing/2014/main" id="{245A23CC-5894-4B78-9755-F4E23C7C8DFD}"/>
              </a:ext>
            </a:extLst>
          </p:cNvPr>
          <p:cNvSpPr txBox="1">
            <a:spLocks/>
          </p:cNvSpPr>
          <p:nvPr/>
        </p:nvSpPr>
        <p:spPr>
          <a:xfrm>
            <a:off x="2416913" y="1258316"/>
            <a:ext cx="12234974" cy="944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2"/>
                </a:solidFill>
                <a:latin typeface="Amazon Ember Display" panose="020F0603020204020204" pitchFamily="34" charset="0"/>
                <a:ea typeface="+mj-ea"/>
                <a:cs typeface="+mj-cs"/>
              </a:defRPr>
            </a:lvl1pPr>
          </a:lstStyle>
          <a:p>
            <a:pPr defTabSz="960120"/>
            <a:r>
              <a:rPr lang="en-US" sz="3360" dirty="0">
                <a:solidFill>
                  <a:srgbClr val="232F3E"/>
                </a:solidFill>
              </a:rPr>
              <a:t>Decentralized Operating Model Graphic</a:t>
            </a:r>
          </a:p>
        </p:txBody>
      </p:sp>
    </p:spTree>
    <p:extLst>
      <p:ext uri="{BB962C8B-B14F-4D97-AF65-F5344CB8AC3E}">
        <p14:creationId xmlns:p14="http://schemas.microsoft.com/office/powerpoint/2010/main" val="1185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555616-F75E-48E1-B08A-037ADB223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519" y="2929272"/>
            <a:ext cx="11479763" cy="4621169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CC8D8B40-5A81-4F6E-82CD-239DF0C222E7}"/>
              </a:ext>
            </a:extLst>
          </p:cNvPr>
          <p:cNvSpPr txBox="1">
            <a:spLocks/>
          </p:cNvSpPr>
          <p:nvPr/>
        </p:nvSpPr>
        <p:spPr>
          <a:xfrm>
            <a:off x="2416913" y="1258316"/>
            <a:ext cx="12234974" cy="944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2"/>
                </a:solidFill>
                <a:latin typeface="Amazon Ember Display" panose="020F0603020204020204" pitchFamily="34" charset="0"/>
                <a:ea typeface="+mj-ea"/>
                <a:cs typeface="+mj-cs"/>
              </a:defRPr>
            </a:lvl1pPr>
          </a:lstStyle>
          <a:p>
            <a:pPr defTabSz="960120"/>
            <a:r>
              <a:rPr lang="en-US" sz="3360" dirty="0">
                <a:solidFill>
                  <a:srgbClr val="232F3E"/>
                </a:solidFill>
              </a:rPr>
              <a:t>Centralized Operating Model Graphic</a:t>
            </a:r>
          </a:p>
        </p:txBody>
      </p:sp>
    </p:spTree>
    <p:extLst>
      <p:ext uri="{BB962C8B-B14F-4D97-AF65-F5344CB8AC3E}">
        <p14:creationId xmlns:p14="http://schemas.microsoft.com/office/powerpoint/2010/main" val="381715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22226538-81AC-4962-8CEA-EFD2A62F1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095" y="2546663"/>
            <a:ext cx="9638611" cy="3743268"/>
          </a:xfrm>
          <a:prstGeom prst="rect">
            <a:avLst/>
          </a:prstGeom>
        </p:spPr>
      </p:pic>
      <p:sp>
        <p:nvSpPr>
          <p:cNvPr id="57" name="Title 1">
            <a:extLst>
              <a:ext uri="{FF2B5EF4-FFF2-40B4-BE49-F238E27FC236}">
                <a16:creationId xmlns:a16="http://schemas.microsoft.com/office/drawing/2014/main" id="{742B6AC9-45D1-4351-A662-B5E224D8FA02}"/>
              </a:ext>
            </a:extLst>
          </p:cNvPr>
          <p:cNvSpPr txBox="1">
            <a:spLocks/>
          </p:cNvSpPr>
          <p:nvPr/>
        </p:nvSpPr>
        <p:spPr>
          <a:xfrm>
            <a:off x="2416913" y="1258316"/>
            <a:ext cx="12234974" cy="944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2"/>
                </a:solidFill>
                <a:latin typeface="Amazon Ember Display" panose="020F0603020204020204" pitchFamily="34" charset="0"/>
                <a:ea typeface="+mj-ea"/>
                <a:cs typeface="+mj-cs"/>
              </a:defRPr>
            </a:lvl1pPr>
          </a:lstStyle>
          <a:p>
            <a:pPr defTabSz="960120"/>
            <a:r>
              <a:rPr lang="en-US" sz="3360" dirty="0">
                <a:solidFill>
                  <a:srgbClr val="232F3E"/>
                </a:solidFill>
              </a:rPr>
              <a:t>Federated Operating Model Graphic</a:t>
            </a:r>
          </a:p>
        </p:txBody>
      </p:sp>
    </p:spTree>
    <p:extLst>
      <p:ext uri="{BB962C8B-B14F-4D97-AF65-F5344CB8AC3E}">
        <p14:creationId xmlns:p14="http://schemas.microsoft.com/office/powerpoint/2010/main" val="224943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AF676D5-A813-47B3-A5F0-38D3D39E166D}"/>
              </a:ext>
            </a:extLst>
          </p:cNvPr>
          <p:cNvSpPr txBox="1">
            <a:spLocks/>
          </p:cNvSpPr>
          <p:nvPr/>
        </p:nvSpPr>
        <p:spPr>
          <a:xfrm>
            <a:off x="2416913" y="1258316"/>
            <a:ext cx="12234974" cy="944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2"/>
                </a:solidFill>
                <a:latin typeface="Amazon Ember Display" panose="020F0603020204020204" pitchFamily="34" charset="0"/>
                <a:ea typeface="+mj-ea"/>
                <a:cs typeface="+mj-cs"/>
              </a:defRPr>
            </a:lvl1pPr>
          </a:lstStyle>
          <a:p>
            <a:pPr defTabSz="960120"/>
            <a:r>
              <a:rPr lang="en-US" sz="3360" dirty="0">
                <a:solidFill>
                  <a:srgbClr val="232F3E"/>
                </a:solidFill>
              </a:rPr>
              <a:t>Measuring Progress Graphic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ADFC7B7F-7340-401F-82FA-C03DB7D6576D}"/>
              </a:ext>
            </a:extLst>
          </p:cNvPr>
          <p:cNvSpPr txBox="1">
            <a:spLocks/>
          </p:cNvSpPr>
          <p:nvPr/>
        </p:nvSpPr>
        <p:spPr>
          <a:xfrm>
            <a:off x="2581763" y="1258317"/>
            <a:ext cx="10474036" cy="735527"/>
          </a:xfrm>
          <a:prstGeom prst="rect">
            <a:avLst/>
          </a:prstGeom>
          <a:ln w="12700">
            <a:miter lim="400000"/>
          </a:ln>
        </p:spPr>
        <p:txBody>
          <a:bodyPr lIns="63979" tIns="63979" rIns="63979" bIns="63979" anchor="ctr">
            <a:spAutoFit/>
          </a:bodyPr>
          <a:lstStyle>
            <a:defPPr>
              <a:defRPr lang="en-US"/>
            </a:defPPr>
            <a:lvl1pPr marR="0" lvl="0" indent="0" fontAlgn="auto" hangingPunct="0">
              <a:lnSpc>
                <a:spcPts val="39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rgbClr val="232F3E"/>
                </a:solidFill>
                <a:effectLst/>
                <a:uLnTx/>
                <a:uFillTx/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defRPr>
            </a:lvl1pPr>
          </a:lstStyle>
          <a:p>
            <a:pPr defTabSz="640064">
              <a:lnSpc>
                <a:spcPts val="5460"/>
              </a:lnSpc>
              <a:spcBef>
                <a:spcPts val="700"/>
              </a:spcBef>
            </a:pPr>
            <a:endParaRPr lang="en-US" sz="224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4E25D7-793A-42C6-BBE8-17B342D65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1773" y="2694607"/>
            <a:ext cx="10034886" cy="49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56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3E780F2E-2C4D-4622-97AA-3783D2CF996B}"/>
              </a:ext>
            </a:extLst>
          </p:cNvPr>
          <p:cNvSpPr txBox="1">
            <a:spLocks/>
          </p:cNvSpPr>
          <p:nvPr/>
        </p:nvSpPr>
        <p:spPr>
          <a:xfrm>
            <a:off x="2416913" y="1258316"/>
            <a:ext cx="12234974" cy="944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2"/>
                </a:solidFill>
                <a:latin typeface="Amazon Ember Display" panose="020F0603020204020204" pitchFamily="34" charset="0"/>
                <a:ea typeface="+mj-ea"/>
                <a:cs typeface="+mj-cs"/>
              </a:defRPr>
            </a:lvl1pPr>
          </a:lstStyle>
          <a:p>
            <a:pPr defTabSz="960120"/>
            <a:r>
              <a:rPr lang="en-US" sz="3360" dirty="0">
                <a:solidFill>
                  <a:srgbClr val="232F3E"/>
                </a:solidFill>
              </a:rPr>
              <a:t>Visualizing Metrics Graphic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25B74B-AF29-43EC-8776-C8B7B5821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599" y="3116944"/>
            <a:ext cx="4865030" cy="411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AWS Confidential Light">
  <a:themeElements>
    <a:clrScheme name="AWS_2022_Light">
      <a:dk1>
        <a:srgbClr val="000000"/>
      </a:dk1>
      <a:lt1>
        <a:srgbClr val="FFFFFF"/>
      </a:lt1>
      <a:dk2>
        <a:srgbClr val="232F3E"/>
      </a:dk2>
      <a:lt2>
        <a:srgbClr val="F1F3F3"/>
      </a:lt2>
      <a:accent1>
        <a:srgbClr val="2074D5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Heavy and Ember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45720" tIns="45720" rIns="45720"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solidFill>
            <a:schemeClr val="tx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9669ED17-9462-D14C-B6E5-447B788E9B2B}" vid="{91E6B8BE-7767-2D49-A594-4B5A32E9F08B}"/>
    </a:ext>
  </a:extLst>
</a:theme>
</file>

<file path=ppt/theme/theme2.xml><?xml version="1.0" encoding="utf-8"?>
<a:theme xmlns:a="http://schemas.openxmlformats.org/drawingml/2006/main" name="Office Theme">
  <a:themeElements>
    <a:clrScheme name="One Brand 2022 Dark">
      <a:dk1>
        <a:srgbClr val="000000"/>
      </a:dk1>
      <a:lt1>
        <a:sysClr val="window" lastClr="FFFFFF"/>
      </a:lt1>
      <a:dk2>
        <a:srgbClr val="232F3E"/>
      </a:dk2>
      <a:lt2>
        <a:srgbClr val="F1F3F3"/>
      </a:lt2>
      <a:accent1>
        <a:srgbClr val="FF8500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ne Brand 2022 Dark">
      <a:dk1>
        <a:srgbClr val="000000"/>
      </a:dk1>
      <a:lt1>
        <a:sysClr val="window" lastClr="FFFFFF"/>
      </a:lt1>
      <a:dk2>
        <a:srgbClr val="232F3E"/>
      </a:dk2>
      <a:lt2>
        <a:srgbClr val="F1F3F3"/>
      </a:lt2>
      <a:accent1>
        <a:srgbClr val="FF8500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AWS Confidential Dark</Template>
  <TotalTime>9906</TotalTime>
  <Words>38</Words>
  <Application>Microsoft Office PowerPoint</Application>
  <PresentationFormat>Custom</PresentationFormat>
  <Paragraphs>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Amazon Ember</vt:lpstr>
      <vt:lpstr>Arial</vt:lpstr>
      <vt:lpstr>Amazon Ember Display</vt:lpstr>
      <vt:lpstr>Amazon Ember Light</vt:lpstr>
      <vt:lpstr>Wingdings</vt:lpstr>
      <vt:lpstr>1_AWS Confidential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template includes</dc:title>
  <dc:creator>Microsoft Office User</dc:creator>
  <cp:lastModifiedBy>Stanley, David</cp:lastModifiedBy>
  <cp:revision>42</cp:revision>
  <dcterms:created xsi:type="dcterms:W3CDTF">2022-11-17T15:53:07Z</dcterms:created>
  <dcterms:modified xsi:type="dcterms:W3CDTF">2023-07-27T11:35:38Z</dcterms:modified>
</cp:coreProperties>
</file>